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553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IoT-Based Smart Blinds Monitoring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1307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Optimizing Indoor Environments for Comfort and Sustainability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7752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sam almahdi 231023247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932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Abdulrahman Al-Maamarı 231023250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11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Mogdam Khalid 231023210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916781"/>
            <a:ext cx="7735491" cy="1006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Future Work: The Road Ahead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190655" y="2224683"/>
            <a:ext cx="7735491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IoT-based Smart Blinds Monitoring System provides a robust framework for intelligent environmental control. We've proven its potential for significant energy savings and enhanced occupant comfort.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90655" y="3618071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90655" y="4133731"/>
            <a:ext cx="3622238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integrated IoT sensors, cloud processing, and automated blinds.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90655" y="5169932"/>
            <a:ext cx="3622238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measurable improvements in energy efficiency and indoor comfort.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90655" y="6206133"/>
            <a:ext cx="3622238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Developed a user-friendly monitoring and control dashboard.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11527" y="3618071"/>
            <a:ext cx="251543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Work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11527" y="4133731"/>
            <a:ext cx="3622238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machine learning for predictive control and personalized preferences.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11527" y="5169932"/>
            <a:ext cx="3622238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 sensor network to include humidity and air quality.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11527" y="5884188"/>
            <a:ext cx="3622238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mobile application for remote control and notifications.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11527" y="6598444"/>
            <a:ext cx="3622238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integration with existing smart home ecosystems.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83278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Introduction: The Dawn of Smart Living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74783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Modern living demands intelligent solutions for energy management and comfort. Our IoT-based Smart Blinds Monitoring System addresses this need by integrating real-time environmental data with automated control.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046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system provides a proactive approach to managing indoor light and temperature, ultimately enhancing living and working spaces while reducing energy consumption.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690" y="769382"/>
            <a:ext cx="7622619" cy="1086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Motivation: Driving Sustainable &amp; Comfortable Spaces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60690" y="2181939"/>
            <a:ext cx="3702606" cy="2356604"/>
          </a:xfrm>
          <a:prstGeom prst="roundRect">
            <a:avLst>
              <a:gd name="adj" fmla="val 6208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0210" y="2181939"/>
            <a:ext cx="121920" cy="2356604"/>
          </a:xfrm>
          <a:prstGeom prst="roundRect">
            <a:avLst>
              <a:gd name="adj" fmla="val 160459"/>
            </a:avLst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1099899" y="242970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Energy Efficiency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99899" y="2899648"/>
            <a:ext cx="3115628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heating and cooling costs by intelligently managing solar gain and heat loss through windows.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585" y="2181939"/>
            <a:ext cx="3702725" cy="2356604"/>
          </a:xfrm>
          <a:prstGeom prst="roundRect">
            <a:avLst>
              <a:gd name="adj" fmla="val 6208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0105" y="2181939"/>
            <a:ext cx="121920" cy="2356604"/>
          </a:xfrm>
          <a:prstGeom prst="roundRect">
            <a:avLst>
              <a:gd name="adj" fmla="val 160459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5019794" y="242970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Enhanced Comfort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019794" y="2899648"/>
            <a:ext cx="3115747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Maintain optimal indoor temperatures and lighting levels, preventing glare and uncomfortable heat build-up.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0690" y="4755833"/>
            <a:ext cx="3702606" cy="2704386"/>
          </a:xfrm>
          <a:prstGeom prst="roundRect">
            <a:avLst>
              <a:gd name="adj" fmla="val 541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0210" y="4755833"/>
            <a:ext cx="121920" cy="2704386"/>
          </a:xfrm>
          <a:prstGeom prst="roundRect">
            <a:avLst>
              <a:gd name="adj" fmla="val 160459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1099899" y="500360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Automation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99899" y="5473541"/>
            <a:ext cx="3115628" cy="1738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Leverage IoT to create a responsive environment, adapting dynamically to changing conditions without manual intervention.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991" y="703302"/>
            <a:ext cx="7760018" cy="988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Statement: Uncontrolled Environments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91991" y="1988225"/>
            <a:ext cx="7760018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blinds offer manual control, leading to inconsistent indoor conditions and wasted energy. Fluctuations in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light intensity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temperature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directly impact comfort and energy usage, often without effective real-time management.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91" y="3159681"/>
            <a:ext cx="988576" cy="14555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78211" y="3357324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Energy Waste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878211" y="3784878"/>
            <a:ext cx="657379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Inefficient management of solar radiation leads to increased HVAC demands.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91" y="4615220"/>
            <a:ext cx="988576" cy="14555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78211" y="4812863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Discomfort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878211" y="5240417"/>
            <a:ext cx="657379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Rooms can become too hot, too cold, or experience excessive glare, affecting occupant well-being.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91" y="6070759"/>
            <a:ext cx="988576" cy="145553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78211" y="6268403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Manual Effort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878211" y="6695956"/>
            <a:ext cx="657379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Constant adjustment of blinds is impractical and often neglected, negating potential benefits.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36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82" y="2688193"/>
            <a:ext cx="7680841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Objectives: Crafting Intelligent Control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16982" y="3393162"/>
            <a:ext cx="13396436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primary goal is to design and implement a system that autonomously optimizes indoor environments.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6982" y="4137779"/>
            <a:ext cx="6610112" cy="1584960"/>
          </a:xfrm>
          <a:prstGeom prst="roundRect">
            <a:avLst>
              <a:gd name="adj" fmla="val 6923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16982" y="4114919"/>
            <a:ext cx="6610112" cy="91440"/>
          </a:xfrm>
          <a:prstGeom prst="roundRect">
            <a:avLst>
              <a:gd name="adj" fmla="val 173510"/>
            </a:avLst>
          </a:prstGeom>
          <a:solidFill>
            <a:srgbClr val="84C1FA"/>
          </a:solidFill>
          <a:ln/>
        </p:spPr>
      </p:sp>
      <p:sp>
        <p:nvSpPr>
          <p:cNvPr id="7" name="Shape 4"/>
          <p:cNvSpPr/>
          <p:nvPr/>
        </p:nvSpPr>
        <p:spPr>
          <a:xfrm>
            <a:off x="3657660" y="3873460"/>
            <a:ext cx="528757" cy="528757"/>
          </a:xfrm>
          <a:prstGeom prst="roundRect">
            <a:avLst>
              <a:gd name="adj" fmla="val 172934"/>
            </a:avLst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3816251" y="4005620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16054" y="4578429"/>
            <a:ext cx="2906911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Develop IoT Sensor Network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16054" y="4959548"/>
            <a:ext cx="6211967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sensors to accurately measure light intensity and temperature in real-time.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403306" y="4137779"/>
            <a:ext cx="6610112" cy="1584960"/>
          </a:xfrm>
          <a:prstGeom prst="roundRect">
            <a:avLst>
              <a:gd name="adj" fmla="val 6923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7403306" y="4114919"/>
            <a:ext cx="6610112" cy="91440"/>
          </a:xfrm>
          <a:prstGeom prst="roundRect">
            <a:avLst>
              <a:gd name="adj" fmla="val 173510"/>
            </a:avLst>
          </a:prstGeom>
          <a:solidFill>
            <a:srgbClr val="84C1FA"/>
          </a:solidFill>
          <a:ln/>
        </p:spPr>
      </p:sp>
      <p:sp>
        <p:nvSpPr>
          <p:cNvPr id="13" name="Shape 10"/>
          <p:cNvSpPr/>
          <p:nvPr/>
        </p:nvSpPr>
        <p:spPr>
          <a:xfrm>
            <a:off x="10443984" y="3873460"/>
            <a:ext cx="528757" cy="528757"/>
          </a:xfrm>
          <a:prstGeom prst="roundRect">
            <a:avLst>
              <a:gd name="adj" fmla="val 172934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10602575" y="4005620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602379" y="4578429"/>
            <a:ext cx="2365891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Establish Data Pipeline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602379" y="4959548"/>
            <a:ext cx="6211967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Collect, store, and process sensor data efficiently for analysis and decision-making.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6982" y="6163270"/>
            <a:ext cx="6610112" cy="1584960"/>
          </a:xfrm>
          <a:prstGeom prst="roundRect">
            <a:avLst>
              <a:gd name="adj" fmla="val 6923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616982" y="6140410"/>
            <a:ext cx="6610112" cy="91440"/>
          </a:xfrm>
          <a:prstGeom prst="roundRect">
            <a:avLst>
              <a:gd name="adj" fmla="val 173510"/>
            </a:avLst>
          </a:prstGeom>
          <a:solidFill>
            <a:srgbClr val="84C1FA"/>
          </a:solidFill>
          <a:ln/>
        </p:spPr>
      </p:sp>
      <p:sp>
        <p:nvSpPr>
          <p:cNvPr id="19" name="Shape 16"/>
          <p:cNvSpPr/>
          <p:nvPr/>
        </p:nvSpPr>
        <p:spPr>
          <a:xfrm>
            <a:off x="3657660" y="5898952"/>
            <a:ext cx="528757" cy="528757"/>
          </a:xfrm>
          <a:prstGeom prst="roundRect">
            <a:avLst>
              <a:gd name="adj" fmla="val 172934"/>
            </a:avLst>
          </a:prstGeom>
          <a:solidFill>
            <a:srgbClr val="84C1FA"/>
          </a:solidFill>
          <a:ln/>
        </p:spPr>
      </p:sp>
      <p:sp>
        <p:nvSpPr>
          <p:cNvPr id="20" name="Text 17"/>
          <p:cNvSpPr/>
          <p:nvPr/>
        </p:nvSpPr>
        <p:spPr>
          <a:xfrm>
            <a:off x="3816251" y="6031111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816054" y="6603921"/>
            <a:ext cx="257853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 Control Logic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816054" y="6985040"/>
            <a:ext cx="6211967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an algorithm to automatically adjust blinds based on predefined thresholds and environmental data.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7403306" y="6163270"/>
            <a:ext cx="6610112" cy="1584960"/>
          </a:xfrm>
          <a:prstGeom prst="roundRect">
            <a:avLst>
              <a:gd name="adj" fmla="val 6923"/>
            </a:avLst>
          </a:prstGeom>
          <a:solidFill>
            <a:srgbClr val="FFFFFF"/>
          </a:solidFill>
          <a:ln/>
        </p:spPr>
      </p:sp>
      <p:sp>
        <p:nvSpPr>
          <p:cNvPr id="24" name="Shape 21"/>
          <p:cNvSpPr/>
          <p:nvPr/>
        </p:nvSpPr>
        <p:spPr>
          <a:xfrm>
            <a:off x="7403306" y="6140410"/>
            <a:ext cx="6610112" cy="91440"/>
          </a:xfrm>
          <a:prstGeom prst="roundRect">
            <a:avLst>
              <a:gd name="adj" fmla="val 173510"/>
            </a:avLst>
          </a:prstGeom>
          <a:solidFill>
            <a:srgbClr val="84C1FA"/>
          </a:solidFill>
          <a:ln/>
        </p:spPr>
      </p:sp>
      <p:sp>
        <p:nvSpPr>
          <p:cNvPr id="25" name="Shape 22"/>
          <p:cNvSpPr/>
          <p:nvPr/>
        </p:nvSpPr>
        <p:spPr>
          <a:xfrm>
            <a:off x="10443984" y="5898952"/>
            <a:ext cx="528757" cy="528757"/>
          </a:xfrm>
          <a:prstGeom prst="roundRect">
            <a:avLst>
              <a:gd name="adj" fmla="val 172934"/>
            </a:avLst>
          </a:prstGeom>
          <a:solidFill>
            <a:srgbClr val="84C1FA"/>
          </a:solidFill>
          <a:ln/>
        </p:spPr>
      </p:sp>
      <p:sp>
        <p:nvSpPr>
          <p:cNvPr id="26" name="Text 23"/>
          <p:cNvSpPr/>
          <p:nvPr/>
        </p:nvSpPr>
        <p:spPr>
          <a:xfrm>
            <a:off x="10602575" y="6031111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7602379" y="6603921"/>
            <a:ext cx="220349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Visualize &amp; Monitor</a:t>
            </a: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7602379" y="6985040"/>
            <a:ext cx="6211967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an intuitive dashboard for real-time monitoring and historical data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575"/>
            <a:ext cx="107146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Overview: Real-World Environmental Data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921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project utilizes a dataset comprising time-series readings from IoT sensors, capturing crucial environmental parameters.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10232"/>
            <a:ext cx="13042821" cy="3629739"/>
          </a:xfrm>
          <a:prstGeom prst="roundRect">
            <a:avLst>
              <a:gd name="adj" fmla="val 56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81785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296156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296156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296156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Unit/Type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296156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Example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46817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361188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Timestamp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361188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Date and time of reading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361188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Datetime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361188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2023-10-27 14:30:00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11849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426219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Light Intensity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426219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Ambient light level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426219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Lux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426219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750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76881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491251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Temperature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491251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Room temperature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491251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Celsius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491251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23.5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5419130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462" y="556283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Blind State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289108" y="5562838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position of the blinds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943" y="556283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Percentage (0-100)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802779" y="556283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50% open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93790" y="66951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rich dataset is fundamental for understanding patterns and training our control algorithms.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0414"/>
            <a:ext cx="116102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Analysis (EDA): Unveiling Environmental Patterns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2162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Exploratory Data Analysis (EDA) revealed key relationships between light intensity and temperature fluctuations throughout the day.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1440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observed strong correlations, indicating that higher light intensity often leads to increased indoor temperatures, particularly during peak daylight hours. These insights inform our control logic.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72703"/>
            <a:ext cx="6244709" cy="281642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242935" y="538912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3274A"/>
          </a:solidFill>
          <a:ln/>
        </p:spPr>
      </p:sp>
      <p:sp>
        <p:nvSpPr>
          <p:cNvPr id="7" name="Text 4"/>
          <p:cNvSpPr/>
          <p:nvPr/>
        </p:nvSpPr>
        <p:spPr>
          <a:xfrm>
            <a:off x="8530709" y="5389126"/>
            <a:ext cx="211490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Light Intensity (Lux)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798016" y="538912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75DAE"/>
          </a:solidFill>
          <a:ln/>
        </p:spPr>
      </p:sp>
      <p:sp>
        <p:nvSpPr>
          <p:cNvPr id="9" name="Text 6"/>
          <p:cNvSpPr/>
          <p:nvPr/>
        </p:nvSpPr>
        <p:spPr>
          <a:xfrm>
            <a:off x="11085790" y="5389126"/>
            <a:ext cx="173474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Temperature (C)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324838"/>
            <a:ext cx="62447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daily light intensity and temperature trends.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509" y="503992"/>
            <a:ext cx="11754445" cy="458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&amp; AWS Deployment: Real-time Control at Your Fingertips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41509" y="1401961"/>
            <a:ext cx="6450092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intuitive dashboard provides a clear overview of the environment, allowing users to monitor live sensor data, blind states, and energy savings.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41509" y="2153603"/>
            <a:ext cx="6450092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Deployed on AWS, the system leverages cloud scalability and reliability for seamless data ingestion, processing, and real-time control commands.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1509" y="2905244"/>
            <a:ext cx="645009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Live sensor feeds (temperature, light)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1509" y="3262670"/>
            <a:ext cx="645009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Historical data trends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1509" y="3620095"/>
            <a:ext cx="645009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Manual override option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41509" y="3977521"/>
            <a:ext cx="6450092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Energy savings metrics</a:t>
            </a:r>
            <a:endParaRPr lang="en-US" sz="14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6419" y="1443157"/>
            <a:ext cx="6450092" cy="64500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6780"/>
            <a:ext cx="90348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 &amp; Insights: A Smarter Environment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773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Smart Blinds Monitoring System successfully demonstrated its ability to maintain optimal indoor conditions.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08784"/>
            <a:ext cx="3419237" cy="283488"/>
          </a:xfrm>
          <a:prstGeom prst="roundRect">
            <a:avLst>
              <a:gd name="adj" fmla="val 72012"/>
            </a:avLst>
          </a:prstGeom>
          <a:solidFill>
            <a:srgbClr val="CEE6FD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608784"/>
            <a:ext cx="683776" cy="283488"/>
          </a:xfrm>
          <a:prstGeom prst="roundRect">
            <a:avLst>
              <a:gd name="adj" fmla="val 72012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4383048" y="3608784"/>
            <a:ext cx="56935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56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Energy Savings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66605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Reduction in HVAC energy consumption due to optimized solar heat gain.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3608784"/>
            <a:ext cx="3502223" cy="283488"/>
          </a:xfrm>
          <a:prstGeom prst="roundRect">
            <a:avLst>
              <a:gd name="adj" fmla="val 72012"/>
            </a:avLst>
          </a:prstGeom>
          <a:solidFill>
            <a:srgbClr val="CEE6FD"/>
          </a:solidFill>
          <a:ln/>
        </p:spPr>
      </p:sp>
      <p:sp>
        <p:nvSpPr>
          <p:cNvPr id="10" name="Shape 8"/>
          <p:cNvSpPr/>
          <p:nvPr/>
        </p:nvSpPr>
        <p:spPr>
          <a:xfrm>
            <a:off x="5235893" y="3608784"/>
            <a:ext cx="525304" cy="283488"/>
          </a:xfrm>
          <a:prstGeom prst="roundRect">
            <a:avLst>
              <a:gd name="adj" fmla="val 72012"/>
            </a:avLst>
          </a:prstGeom>
          <a:solidFill>
            <a:srgbClr val="84C1FA"/>
          </a:solidFill>
          <a:ln/>
        </p:spPr>
      </p:sp>
      <p:sp>
        <p:nvSpPr>
          <p:cNvPr id="11" name="Text 9"/>
          <p:cNvSpPr/>
          <p:nvPr/>
        </p:nvSpPr>
        <p:spPr>
          <a:xfrm>
            <a:off x="8908137" y="3608784"/>
            <a:ext cx="48637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15%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175641"/>
            <a:ext cx="3003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Comfort Improvement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466605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Reduction in instances of uncomfortable temperatures and glare throughout the day.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3608784"/>
            <a:ext cx="3399115" cy="283488"/>
          </a:xfrm>
          <a:prstGeom prst="roundRect">
            <a:avLst>
              <a:gd name="adj" fmla="val 72012"/>
            </a:avLst>
          </a:prstGeom>
          <a:solidFill>
            <a:srgbClr val="CEE6FD"/>
          </a:solidFill>
          <a:ln/>
        </p:spPr>
      </p:sp>
      <p:sp>
        <p:nvSpPr>
          <p:cNvPr id="15" name="Shape 13"/>
          <p:cNvSpPr/>
          <p:nvPr/>
        </p:nvSpPr>
        <p:spPr>
          <a:xfrm>
            <a:off x="9677995" y="3608784"/>
            <a:ext cx="3059192" cy="283488"/>
          </a:xfrm>
          <a:prstGeom prst="roundRect">
            <a:avLst>
              <a:gd name="adj" fmla="val 72012"/>
            </a:avLst>
          </a:prstGeom>
          <a:solidFill>
            <a:srgbClr val="84C1FA"/>
          </a:solidFill>
          <a:ln/>
        </p:spPr>
      </p:sp>
      <p:sp>
        <p:nvSpPr>
          <p:cNvPr id="16" name="Text 14"/>
          <p:cNvSpPr/>
          <p:nvPr/>
        </p:nvSpPr>
        <p:spPr>
          <a:xfrm>
            <a:off x="13247132" y="3608784"/>
            <a:ext cx="5894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90%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1756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Accuracy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466605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accuracy in maintaining target light and temperature ranges.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0099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results underscore the system's effectiveness in delivering both environmental comfort and tangible energy benefits.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2025-12-21T18:53:05Z</dcterms:created>
  <dcterms:modified xsi:type="dcterms:W3CDTF">2025-12-21T18:53:05Z</dcterms:modified>
</cp:coreProperties>
</file>